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
  </p:notesMasterIdLst>
  <p:sldIdLst>
    <p:sldId id="256" r:id="rId2"/>
  </p:sldIdLst>
  <p:sldSz cx="21945600" cy="32918400"/>
  <p:notesSz cx="13398500" cy="20104100"/>
  <p:defaultTextStyle>
    <a:defPPr>
      <a:defRPr kern="0"/>
    </a:defPPr>
  </p:defaultTextStyle>
  <p:extLst>
    <p:ext uri="{EFAFB233-063F-42B5-8137-9DF3F51BA10A}">
      <p15:sldGuideLst xmlns:p15="http://schemas.microsoft.com/office/powerpoint/2012/main">
        <p15:guide id="1" orient="horz" pos="4716" userDrawn="1">
          <p15:clr>
            <a:srgbClr val="A4A3A4"/>
          </p15:clr>
        </p15:guide>
        <p15:guide id="2" pos="35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1137" autoAdjust="0"/>
  </p:normalViewPr>
  <p:slideViewPr>
    <p:cSldViewPr>
      <p:cViewPr>
        <p:scale>
          <a:sx n="58" d="100"/>
          <a:sy n="58" d="100"/>
        </p:scale>
        <p:origin x="912" y="-7168"/>
      </p:cViewPr>
      <p:guideLst>
        <p:guide orient="horz" pos="4716"/>
        <p:guide pos="3538"/>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05488" cy="1008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589838" y="0"/>
            <a:ext cx="5805487" cy="1008063"/>
          </a:xfrm>
          <a:prstGeom prst="rect">
            <a:avLst/>
          </a:prstGeom>
        </p:spPr>
        <p:txBody>
          <a:bodyPr vert="horz" lIns="91440" tIns="45720" rIns="91440" bIns="45720" rtlCol="0"/>
          <a:lstStyle>
            <a:lvl1pPr algn="r">
              <a:defRPr sz="1200"/>
            </a:lvl1pPr>
          </a:lstStyle>
          <a:p>
            <a:fld id="{FA9272B2-DC98-4C7E-8DFB-170CC4688EBC}" type="datetimeFigureOut">
              <a:rPr lang="en-US" smtClean="0"/>
              <a:t>4/12/24</a:t>
            </a:fld>
            <a:endParaRPr lang="en-US"/>
          </a:p>
        </p:txBody>
      </p:sp>
      <p:sp>
        <p:nvSpPr>
          <p:cNvPr id="4" name="Slide Image Placeholder 3"/>
          <p:cNvSpPr>
            <a:spLocks noGrp="1" noRot="1" noChangeAspect="1"/>
          </p:cNvSpPr>
          <p:nvPr>
            <p:ph type="sldImg" idx="2"/>
          </p:nvPr>
        </p:nvSpPr>
        <p:spPr>
          <a:xfrm>
            <a:off x="4438650" y="2513013"/>
            <a:ext cx="4521200" cy="6784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39850" y="9675813"/>
            <a:ext cx="10718800" cy="791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038"/>
            <a:ext cx="5805488" cy="1008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589838" y="19096038"/>
            <a:ext cx="5805487" cy="1008062"/>
          </a:xfrm>
          <a:prstGeom prst="rect">
            <a:avLst/>
          </a:prstGeom>
        </p:spPr>
        <p:txBody>
          <a:bodyPr vert="horz" lIns="91440" tIns="45720" rIns="91440" bIns="45720" rtlCol="0" anchor="b"/>
          <a:lstStyle>
            <a:lvl1pPr algn="r">
              <a:defRPr sz="1200"/>
            </a:lvl1pPr>
          </a:lstStyle>
          <a:p>
            <a:fld id="{0A1218CB-5F22-4E4B-9ECC-613E13C6A5E6}" type="slidenum">
              <a:rPr lang="en-US" smtClean="0"/>
              <a:t>‹#›</a:t>
            </a:fld>
            <a:endParaRPr lang="en-US"/>
          </a:p>
        </p:txBody>
      </p:sp>
    </p:spTree>
    <p:extLst>
      <p:ext uri="{BB962C8B-B14F-4D97-AF65-F5344CB8AC3E}">
        <p14:creationId xmlns:p14="http://schemas.microsoft.com/office/powerpoint/2010/main" val="2710656514"/>
      </p:ext>
    </p:extLst>
  </p:cSld>
  <p:clrMap bg1="lt1" tx1="dk1" bg2="lt2" tx2="dk2" accent1="accent1" accent2="accent2" accent3="accent3" accent4="accent4" accent5="accent5" accent6="accent6" hlink="hlink" folHlink="folHlink"/>
  <p:notesStyle>
    <a:lvl1pPr marL="0" algn="l" defTabSz="1497421" rtl="0" eaLnBrk="1" latinLnBrk="0" hangingPunct="1">
      <a:defRPr sz="1965" kern="1200">
        <a:solidFill>
          <a:schemeClr val="tx1"/>
        </a:solidFill>
        <a:latin typeface="+mn-lt"/>
        <a:ea typeface="+mn-ea"/>
        <a:cs typeface="+mn-cs"/>
      </a:defRPr>
    </a:lvl1pPr>
    <a:lvl2pPr marL="748711" algn="l" defTabSz="1497421" rtl="0" eaLnBrk="1" latinLnBrk="0" hangingPunct="1">
      <a:defRPr sz="1965" kern="1200">
        <a:solidFill>
          <a:schemeClr val="tx1"/>
        </a:solidFill>
        <a:latin typeface="+mn-lt"/>
        <a:ea typeface="+mn-ea"/>
        <a:cs typeface="+mn-cs"/>
      </a:defRPr>
    </a:lvl2pPr>
    <a:lvl3pPr marL="1497421" algn="l" defTabSz="1497421" rtl="0" eaLnBrk="1" latinLnBrk="0" hangingPunct="1">
      <a:defRPr sz="1965" kern="1200">
        <a:solidFill>
          <a:schemeClr val="tx1"/>
        </a:solidFill>
        <a:latin typeface="+mn-lt"/>
        <a:ea typeface="+mn-ea"/>
        <a:cs typeface="+mn-cs"/>
      </a:defRPr>
    </a:lvl3pPr>
    <a:lvl4pPr marL="2246132" algn="l" defTabSz="1497421" rtl="0" eaLnBrk="1" latinLnBrk="0" hangingPunct="1">
      <a:defRPr sz="1965" kern="1200">
        <a:solidFill>
          <a:schemeClr val="tx1"/>
        </a:solidFill>
        <a:latin typeface="+mn-lt"/>
        <a:ea typeface="+mn-ea"/>
        <a:cs typeface="+mn-cs"/>
      </a:defRPr>
    </a:lvl4pPr>
    <a:lvl5pPr marL="2994843" algn="l" defTabSz="1497421" rtl="0" eaLnBrk="1" latinLnBrk="0" hangingPunct="1">
      <a:defRPr sz="1965" kern="1200">
        <a:solidFill>
          <a:schemeClr val="tx1"/>
        </a:solidFill>
        <a:latin typeface="+mn-lt"/>
        <a:ea typeface="+mn-ea"/>
        <a:cs typeface="+mn-cs"/>
      </a:defRPr>
    </a:lvl5pPr>
    <a:lvl6pPr marL="3743554" algn="l" defTabSz="1497421" rtl="0" eaLnBrk="1" latinLnBrk="0" hangingPunct="1">
      <a:defRPr sz="1965" kern="1200">
        <a:solidFill>
          <a:schemeClr val="tx1"/>
        </a:solidFill>
        <a:latin typeface="+mn-lt"/>
        <a:ea typeface="+mn-ea"/>
        <a:cs typeface="+mn-cs"/>
      </a:defRPr>
    </a:lvl6pPr>
    <a:lvl7pPr marL="4492264" algn="l" defTabSz="1497421" rtl="0" eaLnBrk="1" latinLnBrk="0" hangingPunct="1">
      <a:defRPr sz="1965" kern="1200">
        <a:solidFill>
          <a:schemeClr val="tx1"/>
        </a:solidFill>
        <a:latin typeface="+mn-lt"/>
        <a:ea typeface="+mn-ea"/>
        <a:cs typeface="+mn-cs"/>
      </a:defRPr>
    </a:lvl7pPr>
    <a:lvl8pPr marL="5240975" algn="l" defTabSz="1497421" rtl="0" eaLnBrk="1" latinLnBrk="0" hangingPunct="1">
      <a:defRPr sz="1965" kern="1200">
        <a:solidFill>
          <a:schemeClr val="tx1"/>
        </a:solidFill>
        <a:latin typeface="+mn-lt"/>
        <a:ea typeface="+mn-ea"/>
        <a:cs typeface="+mn-cs"/>
      </a:defRPr>
    </a:lvl8pPr>
    <a:lvl9pPr marL="5989686" algn="l" defTabSz="1497421" rtl="0" eaLnBrk="1" latinLnBrk="0" hangingPunct="1">
      <a:defRPr sz="19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fld id="{0A1218CB-5F22-4E4B-9ECC-613E13C6A5E6}" type="slidenum">
              <a:rPr lang="en-US" smtClean="0"/>
              <a:t>1</a:t>
            </a:fld>
            <a:endParaRPr lang="en-US"/>
          </a:p>
        </p:txBody>
      </p:sp>
    </p:spTree>
    <p:extLst>
      <p:ext uri="{BB962C8B-B14F-4D97-AF65-F5344CB8AC3E}">
        <p14:creationId xmlns:p14="http://schemas.microsoft.com/office/powerpoint/2010/main" val="238691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46700" y="10204705"/>
            <a:ext cx="1866260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293400" y="18434305"/>
            <a:ext cx="1536920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97799" y="7571233"/>
            <a:ext cx="955086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1307339" y="7571233"/>
            <a:ext cx="9550861"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97800" y="1316736"/>
            <a:ext cx="19760401" cy="27699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1097800" y="7571233"/>
            <a:ext cx="1976040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7465040" y="30614114"/>
            <a:ext cx="70259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97800" y="30614114"/>
            <a:ext cx="5049879"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4/12/24</a:t>
            </a:fld>
            <a:endParaRPr lang="en-US"/>
          </a:p>
        </p:txBody>
      </p:sp>
      <p:sp>
        <p:nvSpPr>
          <p:cNvPr id="6" name="Holder 6"/>
          <p:cNvSpPr>
            <a:spLocks noGrp="1"/>
          </p:cNvSpPr>
          <p:nvPr>
            <p:ph type="sldNum" sz="quarter" idx="7"/>
          </p:nvPr>
        </p:nvSpPr>
        <p:spPr>
          <a:xfrm>
            <a:off x="15808322" y="30614114"/>
            <a:ext cx="5049879"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9" name="Picture 8" descr="A blue and white advertisement&#10;&#10;Description automatically generated">
            <a:extLst>
              <a:ext uri="{FF2B5EF4-FFF2-40B4-BE49-F238E27FC236}">
                <a16:creationId xmlns:a16="http://schemas.microsoft.com/office/drawing/2014/main" id="{3127F541-5133-48DA-EAA5-AAF0BC7D1F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278" y="533400"/>
            <a:ext cx="20993044" cy="48284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748619">
        <a:defRPr>
          <a:latin typeface="+mn-lt"/>
          <a:ea typeface="+mn-ea"/>
          <a:cs typeface="+mn-cs"/>
        </a:defRPr>
      </a:lvl2pPr>
      <a:lvl3pPr marL="1497239">
        <a:defRPr>
          <a:latin typeface="+mn-lt"/>
          <a:ea typeface="+mn-ea"/>
          <a:cs typeface="+mn-cs"/>
        </a:defRPr>
      </a:lvl3pPr>
      <a:lvl4pPr marL="2245858">
        <a:defRPr>
          <a:latin typeface="+mn-lt"/>
          <a:ea typeface="+mn-ea"/>
          <a:cs typeface="+mn-cs"/>
        </a:defRPr>
      </a:lvl4pPr>
      <a:lvl5pPr marL="2994477">
        <a:defRPr>
          <a:latin typeface="+mn-lt"/>
          <a:ea typeface="+mn-ea"/>
          <a:cs typeface="+mn-cs"/>
        </a:defRPr>
      </a:lvl5pPr>
      <a:lvl6pPr marL="3743096">
        <a:defRPr>
          <a:latin typeface="+mn-lt"/>
          <a:ea typeface="+mn-ea"/>
          <a:cs typeface="+mn-cs"/>
        </a:defRPr>
      </a:lvl6pPr>
      <a:lvl7pPr marL="4491716">
        <a:defRPr>
          <a:latin typeface="+mn-lt"/>
          <a:ea typeface="+mn-ea"/>
          <a:cs typeface="+mn-cs"/>
        </a:defRPr>
      </a:lvl7pPr>
      <a:lvl8pPr marL="5240335">
        <a:defRPr>
          <a:latin typeface="+mn-lt"/>
          <a:ea typeface="+mn-ea"/>
          <a:cs typeface="+mn-cs"/>
        </a:defRPr>
      </a:lvl8pPr>
      <a:lvl9pPr marL="5988954">
        <a:defRPr>
          <a:latin typeface="+mn-lt"/>
          <a:ea typeface="+mn-ea"/>
          <a:cs typeface="+mn-cs"/>
        </a:defRPr>
      </a:lvl9pPr>
    </p:bodyStyle>
    <p:otherStyle>
      <a:lvl1pPr marL="0">
        <a:defRPr>
          <a:latin typeface="+mn-lt"/>
          <a:ea typeface="+mn-ea"/>
          <a:cs typeface="+mn-cs"/>
        </a:defRPr>
      </a:lvl1pPr>
      <a:lvl2pPr marL="748619">
        <a:defRPr>
          <a:latin typeface="+mn-lt"/>
          <a:ea typeface="+mn-ea"/>
          <a:cs typeface="+mn-cs"/>
        </a:defRPr>
      </a:lvl2pPr>
      <a:lvl3pPr marL="1497239">
        <a:defRPr>
          <a:latin typeface="+mn-lt"/>
          <a:ea typeface="+mn-ea"/>
          <a:cs typeface="+mn-cs"/>
        </a:defRPr>
      </a:lvl3pPr>
      <a:lvl4pPr marL="2245858">
        <a:defRPr>
          <a:latin typeface="+mn-lt"/>
          <a:ea typeface="+mn-ea"/>
          <a:cs typeface="+mn-cs"/>
        </a:defRPr>
      </a:lvl4pPr>
      <a:lvl5pPr marL="2994477">
        <a:defRPr>
          <a:latin typeface="+mn-lt"/>
          <a:ea typeface="+mn-ea"/>
          <a:cs typeface="+mn-cs"/>
        </a:defRPr>
      </a:lvl5pPr>
      <a:lvl6pPr marL="3743096">
        <a:defRPr>
          <a:latin typeface="+mn-lt"/>
          <a:ea typeface="+mn-ea"/>
          <a:cs typeface="+mn-cs"/>
        </a:defRPr>
      </a:lvl6pPr>
      <a:lvl7pPr marL="4491716">
        <a:defRPr>
          <a:latin typeface="+mn-lt"/>
          <a:ea typeface="+mn-ea"/>
          <a:cs typeface="+mn-cs"/>
        </a:defRPr>
      </a:lvl7pPr>
      <a:lvl8pPr marL="5240335">
        <a:defRPr>
          <a:latin typeface="+mn-lt"/>
          <a:ea typeface="+mn-ea"/>
          <a:cs typeface="+mn-cs"/>
        </a:defRPr>
      </a:lvl8pPr>
      <a:lvl9pPr marL="598895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D0E712-9CFE-E82D-7C08-A0C116ACF522}"/>
              </a:ext>
            </a:extLst>
          </p:cNvPr>
          <p:cNvSpPr/>
          <p:nvPr/>
        </p:nvSpPr>
        <p:spPr>
          <a:xfrm>
            <a:off x="7543800" y="12518831"/>
            <a:ext cx="6858000" cy="166657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2200" dirty="0">
                <a:solidFill>
                  <a:schemeClr val="tx1"/>
                </a:solidFill>
              </a:rPr>
              <a:t>To continue writing in the next column, just click on the text here and start typing, hitting a carriage return to get to the next line. It’s good to make sure you state your project goals, your experimental setup, materials tested, how you conducted your experiments, any special changes you needed to make, and results. You’ll list your summary/conclusions and next steps in the box at the bottom of the poster.</a:t>
            </a: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r>
              <a:rPr lang="en-US" sz="2200" dirty="0">
                <a:solidFill>
                  <a:schemeClr val="tx1"/>
                </a:solidFill>
              </a:rPr>
              <a:t>The section headings do not need to align at the top of the column.  But if you can make things fit it often flows better.  </a:t>
            </a:r>
          </a:p>
          <a:p>
            <a:pPr algn="l"/>
            <a:endParaRPr lang="en-US" sz="2200" dirty="0">
              <a:solidFill>
                <a:schemeClr val="tx1"/>
              </a:solidFill>
            </a:endParaRPr>
          </a:p>
          <a:p>
            <a:pPr algn="l"/>
            <a:r>
              <a:rPr lang="en-US" sz="2200" dirty="0">
                <a:solidFill>
                  <a:schemeClr val="tx1"/>
                </a:solidFill>
              </a:rPr>
              <a:t>You can have multiple figures in a column. Careful about having the font size in the figure match the rest of the poster.  Try to target something between 16 pt and 24 pt for consistency.</a:t>
            </a:r>
          </a:p>
          <a:p>
            <a:pPr algn="l"/>
            <a:endParaRPr lang="en-US" sz="2200" dirty="0">
              <a:solidFill>
                <a:schemeClr val="tx1"/>
              </a:solidFill>
            </a:endParaRPr>
          </a:p>
          <a:p>
            <a:pPr algn="l"/>
            <a:endParaRPr lang="en-US" sz="2200" dirty="0">
              <a:solidFill>
                <a:schemeClr val="tx1"/>
              </a:solidFill>
            </a:endParaRPr>
          </a:p>
        </p:txBody>
      </p:sp>
      <p:sp>
        <p:nvSpPr>
          <p:cNvPr id="47" name="Rectangle 46">
            <a:extLst>
              <a:ext uri="{FF2B5EF4-FFF2-40B4-BE49-F238E27FC236}">
                <a16:creationId xmlns:a16="http://schemas.microsoft.com/office/drawing/2014/main" id="{25B60FE5-0B7F-83A6-A517-CF6C7FFEA518}"/>
              </a:ext>
            </a:extLst>
          </p:cNvPr>
          <p:cNvSpPr/>
          <p:nvPr/>
        </p:nvSpPr>
        <p:spPr>
          <a:xfrm>
            <a:off x="457200" y="12518831"/>
            <a:ext cx="6858000" cy="166657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endParaRPr lang="en-US" sz="2200" dirty="0">
              <a:solidFill>
                <a:schemeClr val="tx1"/>
              </a:solidFill>
            </a:endParaRPr>
          </a:p>
          <a:p>
            <a:pPr algn="l"/>
            <a:endParaRPr lang="en-US" sz="2200" dirty="0">
              <a:solidFill>
                <a:schemeClr val="tx1"/>
              </a:solidFill>
            </a:endParaRPr>
          </a:p>
          <a:p>
            <a:pPr algn="l"/>
            <a:r>
              <a:rPr lang="en-US" sz="2200" dirty="0">
                <a:solidFill>
                  <a:schemeClr val="tx1"/>
                </a:solidFill>
              </a:rPr>
              <a:t>Text describing your overall research program goes into 3 columns. Basic text is set for Calibri 22 pt. The section headings are set to Calibri 26 pt and Bold font. If you don’t have that font loaded, use another sans-serif font like Arial or Helvetica.</a:t>
            </a:r>
          </a:p>
          <a:p>
            <a:pPr algn="l"/>
            <a:endParaRPr lang="en-US" sz="2200" dirty="0">
              <a:solidFill>
                <a:schemeClr val="tx1"/>
              </a:solidFill>
            </a:endParaRPr>
          </a:p>
          <a:p>
            <a:pPr algn="l"/>
            <a:r>
              <a:rPr lang="en-US" sz="2200" dirty="0">
                <a:solidFill>
                  <a:schemeClr val="tx1"/>
                </a:solidFill>
              </a:rPr>
              <a:t>To start, just click on the section heading and change to your words.  Then to enter text just highlight the existing text and start typing.</a:t>
            </a:r>
          </a:p>
          <a:p>
            <a:pPr algn="l"/>
            <a:endParaRPr lang="en-US" sz="2200" dirty="0">
              <a:solidFill>
                <a:schemeClr val="tx1"/>
              </a:solidFill>
            </a:endParaRPr>
          </a:p>
          <a:p>
            <a:pPr algn="l"/>
            <a:r>
              <a:rPr lang="en-US" sz="2200" dirty="0">
                <a:solidFill>
                  <a:schemeClr val="tx1"/>
                </a:solidFill>
              </a:rPr>
              <a:t>Alternatively, you can try cutting and pasting type from</a:t>
            </a:r>
          </a:p>
          <a:p>
            <a:pPr algn="l"/>
            <a:r>
              <a:rPr lang="en-US" sz="2200" dirty="0">
                <a:solidFill>
                  <a:schemeClr val="tx1"/>
                </a:solidFill>
              </a:rPr>
              <a:t>another document into these text boxes, but make sure you reformat the type properly afterward.</a:t>
            </a:r>
          </a:p>
          <a:p>
            <a:pPr algn="l"/>
            <a:endParaRPr lang="en-US" sz="2200" dirty="0">
              <a:solidFill>
                <a:schemeClr val="tx1"/>
              </a:solidFill>
            </a:endParaRPr>
          </a:p>
          <a:p>
            <a:pPr algn="l"/>
            <a:r>
              <a:rPr lang="en-US" sz="2200" dirty="0">
                <a:solidFill>
                  <a:schemeClr val="tx1"/>
                </a:solidFill>
              </a:rPr>
              <a:t>Often the first section is filled with your introductory materials and titled “Introduction” or maybe “Background”.  This is where you give the motivation for your work.</a:t>
            </a: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r>
              <a:rPr lang="en-US" sz="2200" dirty="0">
                <a:solidFill>
                  <a:schemeClr val="tx1"/>
                </a:solidFill>
              </a:rPr>
              <a:t>This is the second section.  You can move the “Second Section Heading” box up and down to match your text.  The second section would often where you would put your methods.  Maybe it is your experimental setup section, or your math development?</a:t>
            </a:r>
          </a:p>
          <a:p>
            <a:pPr algn="l"/>
            <a:endParaRPr lang="en-US" sz="2200" dirty="0">
              <a:solidFill>
                <a:schemeClr val="tx1"/>
              </a:solidFill>
            </a:endParaRPr>
          </a:p>
          <a:p>
            <a:pPr algn="l"/>
            <a:r>
              <a:rPr lang="en-US" sz="2200" dirty="0">
                <a:solidFill>
                  <a:schemeClr val="tx1"/>
                </a:solidFill>
              </a:rPr>
              <a:t>Pictures are strongly encouraged!  Figure 1, shown below, is an example figure.</a:t>
            </a: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r>
              <a:rPr lang="en-US" sz="2200" dirty="0">
                <a:solidFill>
                  <a:schemeClr val="tx1"/>
                </a:solidFill>
              </a:rPr>
              <a:t>And you can add text under a figure if you need.</a:t>
            </a:r>
          </a:p>
        </p:txBody>
      </p:sp>
      <p:sp>
        <p:nvSpPr>
          <p:cNvPr id="6" name="object 6"/>
          <p:cNvSpPr txBox="1"/>
          <p:nvPr/>
        </p:nvSpPr>
        <p:spPr>
          <a:xfrm>
            <a:off x="454310" y="5486400"/>
            <a:ext cx="21032009" cy="2308549"/>
          </a:xfrm>
          <a:prstGeom prst="rect">
            <a:avLst/>
          </a:prstGeom>
          <a:ln w="23268">
            <a:solidFill>
              <a:srgbClr val="0070C0"/>
            </a:solidFill>
          </a:ln>
        </p:spPr>
        <p:txBody>
          <a:bodyPr vert="horz" wrap="square" lIns="0" tIns="90456" rIns="0" bIns="0" rtlCol="0">
            <a:spAutoFit/>
          </a:bodyPr>
          <a:lstStyle/>
          <a:p>
            <a:pPr algn="ctr">
              <a:lnSpc>
                <a:spcPct val="107000"/>
              </a:lnSpc>
              <a:spcAft>
                <a:spcPts val="1310"/>
              </a:spcAft>
            </a:pPr>
            <a:r>
              <a:rPr lang="en-US" sz="4400" b="1" dirty="0">
                <a:latin typeface="+mj-lt"/>
                <a:ea typeface="Calibri" panose="020F0502020204030204" pitchFamily="34" charset="0"/>
                <a:cs typeface="Calibri" panose="020F0502020204030204" pitchFamily="34" charset="0"/>
              </a:rPr>
              <a:t>Click here to type Title of Poster in this Section</a:t>
            </a:r>
          </a:p>
          <a:p>
            <a:pPr algn="ctr">
              <a:lnSpc>
                <a:spcPct val="107000"/>
              </a:lnSpc>
              <a:spcAft>
                <a:spcPts val="1310"/>
              </a:spcAft>
            </a:pPr>
            <a:r>
              <a:rPr lang="en-US" sz="3600" b="1" dirty="0">
                <a:latin typeface="+mj-lt"/>
                <a:ea typeface="Calibri" panose="020F0502020204030204" pitchFamily="34" charset="0"/>
                <a:cs typeface="Calibri" panose="020F0502020204030204" pitchFamily="34" charset="0"/>
              </a:rPr>
              <a:t>(use both Upper &amp; lower letters &amp; try not to exceed 3 lines – you can reduce font size slightly to get it to fit)</a:t>
            </a:r>
          </a:p>
          <a:p>
            <a:pPr algn="ctr">
              <a:lnSpc>
                <a:spcPct val="107000"/>
              </a:lnSpc>
              <a:spcAft>
                <a:spcPts val="1310"/>
              </a:spcAft>
            </a:pPr>
            <a:endParaRPr lang="en-US" sz="3600" dirty="0">
              <a:latin typeface="+mj-lt"/>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9C4E440-CF7D-D04F-8A1A-954EAFE6DDFD}"/>
              </a:ext>
            </a:extLst>
          </p:cNvPr>
          <p:cNvSpPr/>
          <p:nvPr/>
        </p:nvSpPr>
        <p:spPr>
          <a:xfrm>
            <a:off x="454311" y="7997782"/>
            <a:ext cx="1398544" cy="17394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Delete this box and place Author 1 photo here.</a:t>
            </a:r>
          </a:p>
        </p:txBody>
      </p:sp>
      <p:sp>
        <p:nvSpPr>
          <p:cNvPr id="23" name="Rectangle 22">
            <a:extLst>
              <a:ext uri="{FF2B5EF4-FFF2-40B4-BE49-F238E27FC236}">
                <a16:creationId xmlns:a16="http://schemas.microsoft.com/office/drawing/2014/main" id="{E3F74F25-4E75-C328-1B9B-C23FCF2B31BF}"/>
              </a:ext>
            </a:extLst>
          </p:cNvPr>
          <p:cNvSpPr/>
          <p:nvPr/>
        </p:nvSpPr>
        <p:spPr>
          <a:xfrm>
            <a:off x="2274130" y="7997782"/>
            <a:ext cx="1398544" cy="17394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Delete this box and place Author 2 photo here.</a:t>
            </a:r>
          </a:p>
        </p:txBody>
      </p:sp>
      <p:sp>
        <p:nvSpPr>
          <p:cNvPr id="30" name="Rectangle 29">
            <a:extLst>
              <a:ext uri="{FF2B5EF4-FFF2-40B4-BE49-F238E27FC236}">
                <a16:creationId xmlns:a16="http://schemas.microsoft.com/office/drawing/2014/main" id="{3EB64CC8-C50F-7CC1-D54E-218AB80F585C}"/>
              </a:ext>
            </a:extLst>
          </p:cNvPr>
          <p:cNvSpPr/>
          <p:nvPr/>
        </p:nvSpPr>
        <p:spPr>
          <a:xfrm>
            <a:off x="4093949" y="7997782"/>
            <a:ext cx="1398544" cy="17394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Delete this box and place Author 3 photo here.</a:t>
            </a:r>
          </a:p>
        </p:txBody>
      </p:sp>
      <p:sp>
        <p:nvSpPr>
          <p:cNvPr id="37" name="Rectangle 36">
            <a:extLst>
              <a:ext uri="{FF2B5EF4-FFF2-40B4-BE49-F238E27FC236}">
                <a16:creationId xmlns:a16="http://schemas.microsoft.com/office/drawing/2014/main" id="{6A85B2DB-E175-C04D-CA39-34F300F990D0}"/>
              </a:ext>
            </a:extLst>
          </p:cNvPr>
          <p:cNvSpPr/>
          <p:nvPr/>
        </p:nvSpPr>
        <p:spPr>
          <a:xfrm>
            <a:off x="454310" y="10001013"/>
            <a:ext cx="6858000" cy="234688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l"/>
            <a:r>
              <a:rPr lang="en-US" sz="3000" dirty="0">
                <a:solidFill>
                  <a:schemeClr val="tx1"/>
                </a:solidFill>
              </a:rPr>
              <a:t>Author 1, Author 2, Author 3, Author 4,</a:t>
            </a:r>
          </a:p>
          <a:p>
            <a:pPr algn="l"/>
            <a:r>
              <a:rPr lang="en-US" sz="3000" dirty="0">
                <a:solidFill>
                  <a:schemeClr val="tx1"/>
                </a:solidFill>
              </a:rPr>
              <a:t>University &amp; Department</a:t>
            </a:r>
          </a:p>
          <a:p>
            <a:pPr algn="l"/>
            <a:endParaRPr lang="en-US" sz="2100" dirty="0">
              <a:solidFill>
                <a:schemeClr val="tx1"/>
              </a:solidFill>
            </a:endParaRPr>
          </a:p>
          <a:p>
            <a:pPr algn="l"/>
            <a:r>
              <a:rPr lang="en-US" sz="2100" dirty="0">
                <a:solidFill>
                  <a:schemeClr val="tx1"/>
                </a:solidFill>
              </a:rPr>
              <a:t>delete or add photo boxes based on the number of authors</a:t>
            </a:r>
          </a:p>
        </p:txBody>
      </p:sp>
      <p:sp>
        <p:nvSpPr>
          <p:cNvPr id="38" name="Rectangle 37">
            <a:extLst>
              <a:ext uri="{FF2B5EF4-FFF2-40B4-BE49-F238E27FC236}">
                <a16:creationId xmlns:a16="http://schemas.microsoft.com/office/drawing/2014/main" id="{92EF8C06-662E-4D22-A356-CBEFA684711D}"/>
              </a:ext>
            </a:extLst>
          </p:cNvPr>
          <p:cNvSpPr/>
          <p:nvPr/>
        </p:nvSpPr>
        <p:spPr>
          <a:xfrm>
            <a:off x="5913767" y="7997782"/>
            <a:ext cx="1398544" cy="173942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Delete this box and place Author 3 photo here.</a:t>
            </a:r>
          </a:p>
        </p:txBody>
      </p:sp>
      <p:sp>
        <p:nvSpPr>
          <p:cNvPr id="45" name="Rectangle 44">
            <a:extLst>
              <a:ext uri="{FF2B5EF4-FFF2-40B4-BE49-F238E27FC236}">
                <a16:creationId xmlns:a16="http://schemas.microsoft.com/office/drawing/2014/main" id="{86E3FF04-CB24-F175-B53E-6CA96981A738}"/>
              </a:ext>
            </a:extLst>
          </p:cNvPr>
          <p:cNvSpPr/>
          <p:nvPr/>
        </p:nvSpPr>
        <p:spPr>
          <a:xfrm>
            <a:off x="7538032" y="7997782"/>
            <a:ext cx="13951177" cy="435011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3000" b="1" dirty="0">
                <a:solidFill>
                  <a:schemeClr val="tx1"/>
                </a:solidFill>
              </a:rPr>
              <a:t>Abstract:</a:t>
            </a:r>
            <a:r>
              <a:rPr lang="en-US" sz="3000" dirty="0">
                <a:solidFill>
                  <a:schemeClr val="tx1"/>
                </a:solidFill>
              </a:rPr>
              <a:t> This section holds your abstract. Make it short  and concise so it pops out for judges to review. Ask yourself, what were your goals, what did you accomplish, and what did you learn?</a:t>
            </a:r>
          </a:p>
        </p:txBody>
      </p:sp>
      <p:sp>
        <p:nvSpPr>
          <p:cNvPr id="108" name="Rectangle 107">
            <a:extLst>
              <a:ext uri="{FF2B5EF4-FFF2-40B4-BE49-F238E27FC236}">
                <a16:creationId xmlns:a16="http://schemas.microsoft.com/office/drawing/2014/main" id="{F50BC8F5-C7EC-4FE8-F431-43E1C3A55FBE}"/>
              </a:ext>
            </a:extLst>
          </p:cNvPr>
          <p:cNvSpPr/>
          <p:nvPr/>
        </p:nvSpPr>
        <p:spPr>
          <a:xfrm>
            <a:off x="457200" y="12519968"/>
            <a:ext cx="6858000" cy="609600"/>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First Section Heading</a:t>
            </a:r>
          </a:p>
        </p:txBody>
      </p:sp>
      <p:sp>
        <p:nvSpPr>
          <p:cNvPr id="2" name="Rectangle 1">
            <a:extLst>
              <a:ext uri="{FF2B5EF4-FFF2-40B4-BE49-F238E27FC236}">
                <a16:creationId xmlns:a16="http://schemas.microsoft.com/office/drawing/2014/main" id="{40353E40-A8A7-020C-05EA-4B896744306F}"/>
              </a:ext>
            </a:extLst>
          </p:cNvPr>
          <p:cNvSpPr/>
          <p:nvPr/>
        </p:nvSpPr>
        <p:spPr>
          <a:xfrm>
            <a:off x="457200" y="19477938"/>
            <a:ext cx="6858000" cy="609600"/>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Second Section Heading</a:t>
            </a:r>
          </a:p>
        </p:txBody>
      </p:sp>
      <p:pic>
        <p:nvPicPr>
          <p:cNvPr id="3" name="Picture 2" descr="Graphical user interface&#10;&#10;Description automatically generated with medium confidence">
            <a:extLst>
              <a:ext uri="{FF2B5EF4-FFF2-40B4-BE49-F238E27FC236}">
                <a16:creationId xmlns:a16="http://schemas.microsoft.com/office/drawing/2014/main" id="{C9408E42-2D35-1CA5-83B0-0143810FC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436" y="23202581"/>
            <a:ext cx="4032932" cy="3024699"/>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927A4E86-7850-CB63-07DF-62263EC5AC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293" t="32662" b="13657"/>
          <a:stretch/>
        </p:blipFill>
        <p:spPr>
          <a:xfrm>
            <a:off x="655694" y="23680930"/>
            <a:ext cx="2090930" cy="1831632"/>
          </a:xfrm>
          <a:prstGeom prst="round2DiagRect">
            <a:avLst>
              <a:gd name="adj1" fmla="val 16667"/>
              <a:gd name="adj2" fmla="val 0"/>
            </a:avLst>
          </a:prstGeom>
          <a:ln w="88900" cap="sq">
            <a:solidFill>
              <a:srgbClr val="FFFFFF"/>
            </a:solidFill>
            <a:miter lim="800000"/>
          </a:ln>
          <a:effectLst>
            <a:glow rad="139700">
              <a:schemeClr val="accent6">
                <a:satMod val="175000"/>
                <a:alpha val="40000"/>
              </a:schemeClr>
            </a:glow>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372E5B0A-5239-F496-E488-0B5151B2EEFE}"/>
              </a:ext>
            </a:extLst>
          </p:cNvPr>
          <p:cNvPicPr>
            <a:picLocks noChangeAspect="1"/>
          </p:cNvPicPr>
          <p:nvPr/>
        </p:nvPicPr>
        <p:blipFill>
          <a:blip r:embed="rId5"/>
          <a:stretch>
            <a:fillRect/>
          </a:stretch>
        </p:blipFill>
        <p:spPr>
          <a:xfrm>
            <a:off x="1927815" y="23018073"/>
            <a:ext cx="1933596" cy="1462592"/>
          </a:xfrm>
          <a:prstGeom prst="ellipse">
            <a:avLst/>
          </a:prstGeom>
          <a:ln>
            <a:noFill/>
          </a:ln>
          <a:effectLst>
            <a:softEdge rad="112500"/>
          </a:effectLst>
        </p:spPr>
      </p:pic>
      <p:sp>
        <p:nvSpPr>
          <p:cNvPr id="8" name="Oval 7">
            <a:extLst>
              <a:ext uri="{FF2B5EF4-FFF2-40B4-BE49-F238E27FC236}">
                <a16:creationId xmlns:a16="http://schemas.microsoft.com/office/drawing/2014/main" id="{668F9AB1-A649-BF3B-1AFF-A38FE3536820}"/>
              </a:ext>
            </a:extLst>
          </p:cNvPr>
          <p:cNvSpPr/>
          <p:nvPr/>
        </p:nvSpPr>
        <p:spPr>
          <a:xfrm rot="20534415">
            <a:off x="2535803" y="23605602"/>
            <a:ext cx="647365" cy="518352"/>
          </a:xfrm>
          <a:prstGeom prst="ellipse">
            <a:avLst/>
          </a:prstGeom>
          <a:noFill/>
          <a:ln w="476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9" name="Connector: Curved 8">
            <a:extLst>
              <a:ext uri="{FF2B5EF4-FFF2-40B4-BE49-F238E27FC236}">
                <a16:creationId xmlns:a16="http://schemas.microsoft.com/office/drawing/2014/main" id="{FE2F85EB-D6CB-628D-4050-C92B44C110F9}"/>
              </a:ext>
            </a:extLst>
          </p:cNvPr>
          <p:cNvCxnSpPr>
            <a:cxnSpLocks/>
          </p:cNvCxnSpPr>
          <p:nvPr/>
        </p:nvCxnSpPr>
        <p:spPr>
          <a:xfrm>
            <a:off x="3194753" y="23923583"/>
            <a:ext cx="1162305" cy="542592"/>
          </a:xfrm>
          <a:prstGeom prst="curvedConnector3">
            <a:avLst>
              <a:gd name="adj1" fmla="val 50000"/>
            </a:avLst>
          </a:prstGeom>
          <a:ln w="47625">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0979BB4-11D0-8787-53C9-B6642770D581}"/>
              </a:ext>
            </a:extLst>
          </p:cNvPr>
          <p:cNvCxnSpPr>
            <a:cxnSpLocks/>
          </p:cNvCxnSpPr>
          <p:nvPr/>
        </p:nvCxnSpPr>
        <p:spPr>
          <a:xfrm flipV="1">
            <a:off x="1226395" y="24194879"/>
            <a:ext cx="1112846" cy="683469"/>
          </a:xfrm>
          <a:prstGeom prst="straightConnector1">
            <a:avLst/>
          </a:prstGeom>
          <a:ln w="508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3378768-758F-D635-12F6-9C24163CC0AD}"/>
              </a:ext>
            </a:extLst>
          </p:cNvPr>
          <p:cNvSpPr/>
          <p:nvPr/>
        </p:nvSpPr>
        <p:spPr>
          <a:xfrm>
            <a:off x="457200" y="26268897"/>
            <a:ext cx="6858000" cy="702686"/>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bg1"/>
                </a:solidFill>
              </a:rPr>
              <a:t>Figure 1: Type in your figure caption here.  This section is 22 point font.</a:t>
            </a:r>
          </a:p>
        </p:txBody>
      </p:sp>
      <p:sp>
        <p:nvSpPr>
          <p:cNvPr id="18" name="Rectangle 17">
            <a:extLst>
              <a:ext uri="{FF2B5EF4-FFF2-40B4-BE49-F238E27FC236}">
                <a16:creationId xmlns:a16="http://schemas.microsoft.com/office/drawing/2014/main" id="{335D82BA-6861-4407-6315-09D087AFC2CE}"/>
              </a:ext>
            </a:extLst>
          </p:cNvPr>
          <p:cNvSpPr/>
          <p:nvPr/>
        </p:nvSpPr>
        <p:spPr>
          <a:xfrm>
            <a:off x="457200" y="29419143"/>
            <a:ext cx="21031200" cy="20173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3000" b="1" dirty="0">
                <a:solidFill>
                  <a:schemeClr val="tx1"/>
                </a:solidFill>
              </a:rPr>
              <a:t>Summary and Conclusions:</a:t>
            </a:r>
            <a:r>
              <a:rPr lang="en-US" sz="3000" dirty="0">
                <a:solidFill>
                  <a:schemeClr val="tx1"/>
                </a:solidFill>
              </a:rPr>
              <a:t> In this last section, you will type your summary &amp; conclusions, plus next steps. Try not to exceed 4 lines, so be concise. You can make type slightly smaller to fit but please  don’t make it too small. We want your conclusions to pop out to judges.</a:t>
            </a:r>
          </a:p>
        </p:txBody>
      </p:sp>
      <p:sp>
        <p:nvSpPr>
          <p:cNvPr id="20" name="Rectangle 19">
            <a:extLst>
              <a:ext uri="{FF2B5EF4-FFF2-40B4-BE49-F238E27FC236}">
                <a16:creationId xmlns:a16="http://schemas.microsoft.com/office/drawing/2014/main" id="{2D850718-DE95-D2C1-85E1-7ACCFB5FF8B2}"/>
              </a:ext>
            </a:extLst>
          </p:cNvPr>
          <p:cNvSpPr/>
          <p:nvPr/>
        </p:nvSpPr>
        <p:spPr>
          <a:xfrm>
            <a:off x="7543800" y="15541583"/>
            <a:ext cx="6858000" cy="609600"/>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a:solidFill>
                  <a:schemeClr val="bg1"/>
                </a:solidFill>
              </a:rPr>
              <a:t>Another Section Heading</a:t>
            </a:r>
          </a:p>
        </p:txBody>
      </p:sp>
      <p:sp>
        <p:nvSpPr>
          <p:cNvPr id="27" name="Rectangle 26">
            <a:extLst>
              <a:ext uri="{FF2B5EF4-FFF2-40B4-BE49-F238E27FC236}">
                <a16:creationId xmlns:a16="http://schemas.microsoft.com/office/drawing/2014/main" id="{065862D3-383C-497F-6669-D51A36619F8D}"/>
              </a:ext>
            </a:extLst>
          </p:cNvPr>
          <p:cNvSpPr/>
          <p:nvPr/>
        </p:nvSpPr>
        <p:spPr>
          <a:xfrm>
            <a:off x="7543800" y="22048454"/>
            <a:ext cx="6858000" cy="1189329"/>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dirty="0">
                <a:solidFill>
                  <a:schemeClr val="bg1"/>
                </a:solidFill>
              </a:rPr>
              <a:t>Figure 2: Schematic of coupon, (a) Nomex core with fabricated holes and (b) honeycomb sandwich panel.</a:t>
            </a:r>
          </a:p>
        </p:txBody>
      </p:sp>
      <p:pic>
        <p:nvPicPr>
          <p:cNvPr id="28" name="Picture 27" descr="A picture containing text, electronics&#10;&#10;Description automatically generated">
            <a:extLst>
              <a:ext uri="{FF2B5EF4-FFF2-40B4-BE49-F238E27FC236}">
                <a16:creationId xmlns:a16="http://schemas.microsoft.com/office/drawing/2014/main" id="{6060F81D-7FCD-EBBC-80B9-FCD6CDE396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423" t="19579" r="22465" b="41548"/>
          <a:stretch/>
        </p:blipFill>
        <p:spPr>
          <a:xfrm rot="5400000">
            <a:off x="8139319" y="18785102"/>
            <a:ext cx="2181117" cy="3314079"/>
          </a:xfrm>
          <a:prstGeom prst="rect">
            <a:avLst/>
          </a:prstGeom>
          <a:ln>
            <a:noFill/>
          </a:ln>
          <a:effectLst>
            <a:softEdge rad="112500"/>
          </a:effectLst>
        </p:spPr>
      </p:pic>
      <p:cxnSp>
        <p:nvCxnSpPr>
          <p:cNvPr id="29" name="Straight Arrow Connector 28">
            <a:extLst>
              <a:ext uri="{FF2B5EF4-FFF2-40B4-BE49-F238E27FC236}">
                <a16:creationId xmlns:a16="http://schemas.microsoft.com/office/drawing/2014/main" id="{38408BB1-3D1C-0E09-12D0-5BB19201F329}"/>
              </a:ext>
            </a:extLst>
          </p:cNvPr>
          <p:cNvCxnSpPr>
            <a:cxnSpLocks/>
          </p:cNvCxnSpPr>
          <p:nvPr/>
        </p:nvCxnSpPr>
        <p:spPr>
          <a:xfrm>
            <a:off x="7980474" y="20423113"/>
            <a:ext cx="553434" cy="0"/>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2E1BC5-541C-1825-B98C-ED0B614A95DC}"/>
              </a:ext>
            </a:extLst>
          </p:cNvPr>
          <p:cNvCxnSpPr>
            <a:cxnSpLocks/>
          </p:cNvCxnSpPr>
          <p:nvPr/>
        </p:nvCxnSpPr>
        <p:spPr>
          <a:xfrm>
            <a:off x="9072078" y="20423113"/>
            <a:ext cx="530159" cy="0"/>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866B40-E8B8-6843-EA61-ECE746EE0B9F}"/>
              </a:ext>
            </a:extLst>
          </p:cNvPr>
          <p:cNvCxnSpPr>
            <a:cxnSpLocks/>
          </p:cNvCxnSpPr>
          <p:nvPr/>
        </p:nvCxnSpPr>
        <p:spPr>
          <a:xfrm>
            <a:off x="10277273" y="20423113"/>
            <a:ext cx="419628" cy="0"/>
          </a:xfrm>
          <a:prstGeom prst="straightConnector1">
            <a:avLst/>
          </a:prstGeom>
          <a:ln w="190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CBE3D46-0908-4AAB-A2AD-FA62ED584E1D}"/>
              </a:ext>
            </a:extLst>
          </p:cNvPr>
          <p:cNvSpPr txBox="1"/>
          <p:nvPr/>
        </p:nvSpPr>
        <p:spPr>
          <a:xfrm>
            <a:off x="7876487" y="19498888"/>
            <a:ext cx="657421" cy="553998"/>
          </a:xfrm>
          <a:prstGeom prst="rect">
            <a:avLst/>
          </a:prstGeom>
          <a:noFill/>
        </p:spPr>
        <p:txBody>
          <a:bodyPr wrap="square" lIns="0" tIns="0" rIns="0" bIns="0" rtlCol="0">
            <a:spAutoFit/>
          </a:bodyPr>
          <a:lstStyle/>
          <a:p>
            <a:pPr algn="ctr"/>
            <a:r>
              <a:rPr lang="en-US" b="1" dirty="0">
                <a:solidFill>
                  <a:srgbClr val="FFFF00"/>
                </a:solidFill>
              </a:rPr>
              <a:t>22.89 </a:t>
            </a:r>
          </a:p>
          <a:p>
            <a:pPr algn="ctr"/>
            <a:r>
              <a:rPr lang="en-US" b="1" dirty="0">
                <a:solidFill>
                  <a:srgbClr val="FFFF00"/>
                </a:solidFill>
              </a:rPr>
              <a:t>mm</a:t>
            </a:r>
          </a:p>
        </p:txBody>
      </p:sp>
      <p:sp>
        <p:nvSpPr>
          <p:cNvPr id="34" name="TextBox 33">
            <a:extLst>
              <a:ext uri="{FF2B5EF4-FFF2-40B4-BE49-F238E27FC236}">
                <a16:creationId xmlns:a16="http://schemas.microsoft.com/office/drawing/2014/main" id="{60F06BC8-8FDC-9290-AFBB-F7E309D5B9BB}"/>
              </a:ext>
            </a:extLst>
          </p:cNvPr>
          <p:cNvSpPr txBox="1"/>
          <p:nvPr/>
        </p:nvSpPr>
        <p:spPr>
          <a:xfrm>
            <a:off x="8953230" y="19498888"/>
            <a:ext cx="680684" cy="553998"/>
          </a:xfrm>
          <a:prstGeom prst="rect">
            <a:avLst/>
          </a:prstGeom>
          <a:noFill/>
        </p:spPr>
        <p:txBody>
          <a:bodyPr wrap="square" lIns="0" tIns="0" rIns="0" bIns="0" rtlCol="0">
            <a:spAutoFit/>
          </a:bodyPr>
          <a:lstStyle/>
          <a:p>
            <a:pPr algn="ctr"/>
            <a:r>
              <a:rPr lang="en-US" b="1" dirty="0">
                <a:solidFill>
                  <a:srgbClr val="FFFF00"/>
                </a:solidFill>
              </a:rPr>
              <a:t>18.86</a:t>
            </a:r>
          </a:p>
          <a:p>
            <a:pPr algn="ctr"/>
            <a:r>
              <a:rPr lang="en-US" b="1" dirty="0">
                <a:solidFill>
                  <a:srgbClr val="FFFF00"/>
                </a:solidFill>
              </a:rPr>
              <a:t>mm</a:t>
            </a:r>
          </a:p>
        </p:txBody>
      </p:sp>
      <p:sp>
        <p:nvSpPr>
          <p:cNvPr id="35" name="TextBox 34">
            <a:extLst>
              <a:ext uri="{FF2B5EF4-FFF2-40B4-BE49-F238E27FC236}">
                <a16:creationId xmlns:a16="http://schemas.microsoft.com/office/drawing/2014/main" id="{E5D2D087-4548-CAB9-F694-D1B55382C759}"/>
              </a:ext>
            </a:extLst>
          </p:cNvPr>
          <p:cNvSpPr txBox="1"/>
          <p:nvPr/>
        </p:nvSpPr>
        <p:spPr>
          <a:xfrm>
            <a:off x="10034431" y="19498888"/>
            <a:ext cx="662470" cy="553998"/>
          </a:xfrm>
          <a:prstGeom prst="rect">
            <a:avLst/>
          </a:prstGeom>
          <a:noFill/>
        </p:spPr>
        <p:txBody>
          <a:bodyPr wrap="square" lIns="0" tIns="0" rIns="0" bIns="0" rtlCol="0">
            <a:spAutoFit/>
          </a:bodyPr>
          <a:lstStyle/>
          <a:p>
            <a:pPr algn="ctr"/>
            <a:r>
              <a:rPr lang="en-US" b="1" dirty="0">
                <a:solidFill>
                  <a:srgbClr val="FFFF00"/>
                </a:solidFill>
                <a:latin typeface="+mn-lt"/>
              </a:rPr>
              <a:t>13.68</a:t>
            </a:r>
          </a:p>
          <a:p>
            <a:pPr algn="ctr"/>
            <a:r>
              <a:rPr lang="en-US" b="1" dirty="0">
                <a:solidFill>
                  <a:srgbClr val="FFFF00"/>
                </a:solidFill>
                <a:latin typeface="+mn-lt"/>
              </a:rPr>
              <a:t>mm</a:t>
            </a:r>
          </a:p>
        </p:txBody>
      </p:sp>
      <p:sp>
        <p:nvSpPr>
          <p:cNvPr id="36" name="Rectangle 35">
            <a:extLst>
              <a:ext uri="{FF2B5EF4-FFF2-40B4-BE49-F238E27FC236}">
                <a16:creationId xmlns:a16="http://schemas.microsoft.com/office/drawing/2014/main" id="{F9AB65DF-FE6E-BC10-7453-EF148CE77792}"/>
              </a:ext>
            </a:extLst>
          </p:cNvPr>
          <p:cNvSpPr/>
          <p:nvPr/>
        </p:nvSpPr>
        <p:spPr>
          <a:xfrm>
            <a:off x="7881232" y="17285820"/>
            <a:ext cx="2911853" cy="1916391"/>
          </a:xfrm>
          <a:prstGeom prst="rect">
            <a:avLst/>
          </a:prstGeom>
          <a:noFill/>
          <a:ln w="38100" cap="flat" cmpd="sng" algn="ctr">
            <a:noFill/>
            <a:prstDash val="dashDot"/>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9" name="Rectangle 38">
            <a:extLst>
              <a:ext uri="{FF2B5EF4-FFF2-40B4-BE49-F238E27FC236}">
                <a16:creationId xmlns:a16="http://schemas.microsoft.com/office/drawing/2014/main" id="{B1A5BB21-84E3-F5A2-8D54-6D21D1ED503B}"/>
              </a:ext>
            </a:extLst>
          </p:cNvPr>
          <p:cNvSpPr/>
          <p:nvPr/>
        </p:nvSpPr>
        <p:spPr>
          <a:xfrm>
            <a:off x="11664377" y="19799093"/>
            <a:ext cx="2364890" cy="2364890"/>
          </a:xfrm>
          <a:prstGeom prst="rect">
            <a:avLst/>
          </a:prstGeom>
          <a:solidFill>
            <a:srgbClr val="7030A0"/>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4C95C7B-5CA7-3AD1-8E88-ED2C2417097C}"/>
              </a:ext>
            </a:extLst>
          </p:cNvPr>
          <p:cNvSpPr/>
          <p:nvPr/>
        </p:nvSpPr>
        <p:spPr>
          <a:xfrm>
            <a:off x="11212405" y="20776948"/>
            <a:ext cx="1635366" cy="315319"/>
          </a:xfrm>
          <a:prstGeom prst="rect">
            <a:avLst/>
          </a:prstGeom>
          <a:solidFill>
            <a:srgbClr val="FFFF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2DA0CFD-0AF4-C3B2-41F4-141AE0DCB173}"/>
              </a:ext>
            </a:extLst>
          </p:cNvPr>
          <p:cNvSpPr/>
          <p:nvPr/>
        </p:nvSpPr>
        <p:spPr>
          <a:xfrm>
            <a:off x="12294718" y="20874315"/>
            <a:ext cx="1863161" cy="315319"/>
          </a:xfrm>
          <a:prstGeom prst="rect">
            <a:avLst/>
          </a:prstGeom>
          <a:solidFill>
            <a:srgbClr val="FFFF00"/>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63F64E8-FE4C-254D-AE6B-6C237C4588F2}"/>
              </a:ext>
            </a:extLst>
          </p:cNvPr>
          <p:cNvSpPr/>
          <p:nvPr/>
        </p:nvSpPr>
        <p:spPr>
          <a:xfrm>
            <a:off x="11661908" y="19432059"/>
            <a:ext cx="2364890" cy="2364890"/>
          </a:xfrm>
          <a:prstGeom prst="rect">
            <a:avLst/>
          </a:prstGeom>
          <a:solidFill>
            <a:srgbClr val="7030A0"/>
          </a:solid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D4BE3DC-D8B8-EE5C-00F0-6C25308FC038}"/>
              </a:ext>
            </a:extLst>
          </p:cNvPr>
          <p:cNvSpPr/>
          <p:nvPr/>
        </p:nvSpPr>
        <p:spPr>
          <a:xfrm>
            <a:off x="13337616" y="20492134"/>
            <a:ext cx="269302" cy="78828"/>
          </a:xfrm>
          <a:prstGeom prst="ellipse">
            <a:avLst/>
          </a:prstGeom>
          <a:solidFill>
            <a:srgbClr val="FFFF00">
              <a:alpha val="38000"/>
            </a:srgbClr>
          </a:solidFill>
          <a:ln w="3175">
            <a:solidFill>
              <a:srgbClr val="FFFF00"/>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8722961-6573-D0ED-CD7E-244B86DB74CA}"/>
              </a:ext>
            </a:extLst>
          </p:cNvPr>
          <p:cNvSpPr/>
          <p:nvPr/>
        </p:nvSpPr>
        <p:spPr>
          <a:xfrm>
            <a:off x="12804371" y="20537532"/>
            <a:ext cx="358684" cy="78828"/>
          </a:xfrm>
          <a:prstGeom prst="ellipse">
            <a:avLst/>
          </a:prstGeom>
          <a:solidFill>
            <a:srgbClr val="FFFF00">
              <a:alpha val="38000"/>
            </a:srgbClr>
          </a:solidFill>
          <a:ln w="3175">
            <a:solidFill>
              <a:srgbClr val="FFFF00"/>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4F469DF-8657-B80E-0A03-4E1811F0C608}"/>
              </a:ext>
            </a:extLst>
          </p:cNvPr>
          <p:cNvSpPr/>
          <p:nvPr/>
        </p:nvSpPr>
        <p:spPr>
          <a:xfrm>
            <a:off x="12089431" y="20604104"/>
            <a:ext cx="490066" cy="91321"/>
          </a:xfrm>
          <a:prstGeom prst="ellipse">
            <a:avLst/>
          </a:prstGeom>
          <a:solidFill>
            <a:srgbClr val="FFFF00">
              <a:alpha val="38000"/>
            </a:srgbClr>
          </a:solidFill>
          <a:ln w="3175">
            <a:solidFill>
              <a:srgbClr val="FFFF00"/>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51" name="Connector: Curved 50">
            <a:extLst>
              <a:ext uri="{FF2B5EF4-FFF2-40B4-BE49-F238E27FC236}">
                <a16:creationId xmlns:a16="http://schemas.microsoft.com/office/drawing/2014/main" id="{B56D39A1-1227-E88C-EEC5-ABB179F735D8}"/>
              </a:ext>
            </a:extLst>
          </p:cNvPr>
          <p:cNvCxnSpPr>
            <a:cxnSpLocks/>
          </p:cNvCxnSpPr>
          <p:nvPr/>
        </p:nvCxnSpPr>
        <p:spPr>
          <a:xfrm>
            <a:off x="12983713" y="19967463"/>
            <a:ext cx="408957" cy="395811"/>
          </a:xfrm>
          <a:prstGeom prst="curvedConnector3">
            <a:avLst>
              <a:gd name="adj1" fmla="val 50000"/>
            </a:avLst>
          </a:prstGeom>
          <a:ln w="34925">
            <a:solidFill>
              <a:schemeClr val="tx2"/>
            </a:solidFill>
            <a:tailEnd type="triangle"/>
          </a:ln>
          <a:effectLst>
            <a:softEdge rad="12700"/>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52" name="Connector: Curved 51">
            <a:extLst>
              <a:ext uri="{FF2B5EF4-FFF2-40B4-BE49-F238E27FC236}">
                <a16:creationId xmlns:a16="http://schemas.microsoft.com/office/drawing/2014/main" id="{8415A1E4-BE5F-1284-56AC-72889A13D367}"/>
              </a:ext>
            </a:extLst>
          </p:cNvPr>
          <p:cNvCxnSpPr>
            <a:cxnSpLocks/>
          </p:cNvCxnSpPr>
          <p:nvPr/>
        </p:nvCxnSpPr>
        <p:spPr>
          <a:xfrm rot="16200000" flipH="1">
            <a:off x="10784923" y="20291380"/>
            <a:ext cx="884050" cy="181545"/>
          </a:xfrm>
          <a:prstGeom prst="curvedConnector3">
            <a:avLst>
              <a:gd name="adj1" fmla="val 50000"/>
            </a:avLst>
          </a:prstGeom>
          <a:ln w="34925">
            <a:solidFill>
              <a:schemeClr val="tx2"/>
            </a:solidFill>
            <a:tailEnd type="triangle"/>
          </a:ln>
          <a:effectLst>
            <a:softEdge rad="12700"/>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55" name="Connector: Curved 54">
            <a:extLst>
              <a:ext uri="{FF2B5EF4-FFF2-40B4-BE49-F238E27FC236}">
                <a16:creationId xmlns:a16="http://schemas.microsoft.com/office/drawing/2014/main" id="{0AC6124E-196A-F5AC-3918-7A05345F1909}"/>
              </a:ext>
            </a:extLst>
          </p:cNvPr>
          <p:cNvCxnSpPr>
            <a:cxnSpLocks/>
          </p:cNvCxnSpPr>
          <p:nvPr/>
        </p:nvCxnSpPr>
        <p:spPr>
          <a:xfrm flipV="1">
            <a:off x="10696903" y="20874315"/>
            <a:ext cx="1103458" cy="327031"/>
          </a:xfrm>
          <a:prstGeom prst="curvedConnector3">
            <a:avLst>
              <a:gd name="adj1" fmla="val 50000"/>
            </a:avLst>
          </a:prstGeom>
          <a:ln w="34925">
            <a:solidFill>
              <a:schemeClr val="tx2"/>
            </a:solidFill>
            <a:tailEnd type="triangle"/>
          </a:ln>
          <a:effectLst>
            <a:softEdge rad="12700"/>
          </a:effectLst>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sp>
        <p:nvSpPr>
          <p:cNvPr id="50" name="TextBox 49">
            <a:extLst>
              <a:ext uri="{FF2B5EF4-FFF2-40B4-BE49-F238E27FC236}">
                <a16:creationId xmlns:a16="http://schemas.microsoft.com/office/drawing/2014/main" id="{80B2B7C4-2C78-01D4-03E2-95C5428165D9}"/>
              </a:ext>
            </a:extLst>
          </p:cNvPr>
          <p:cNvSpPr txBox="1"/>
          <p:nvPr/>
        </p:nvSpPr>
        <p:spPr>
          <a:xfrm>
            <a:off x="11048574" y="19263993"/>
            <a:ext cx="2289042" cy="677108"/>
          </a:xfrm>
          <a:prstGeom prst="rect">
            <a:avLst/>
          </a:prstGeom>
          <a:solidFill>
            <a:schemeClr val="tx2">
              <a:lumMod val="20000"/>
              <a:lumOff val="80000"/>
              <a:alpha val="44000"/>
            </a:schemeClr>
          </a:solidFill>
          <a:ln>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lgn="ctr"/>
            <a:r>
              <a:rPr lang="en-US" sz="2200" b="1" dirty="0"/>
              <a:t>4-layer laminates for each </a:t>
            </a:r>
            <a:r>
              <a:rPr lang="en-US" sz="2200" b="1" dirty="0" err="1"/>
              <a:t>facesheet</a:t>
            </a:r>
            <a:endParaRPr lang="en-US" sz="2200" b="1" dirty="0"/>
          </a:p>
        </p:txBody>
      </p:sp>
      <p:sp>
        <p:nvSpPr>
          <p:cNvPr id="60" name="TextBox 59">
            <a:extLst>
              <a:ext uri="{FF2B5EF4-FFF2-40B4-BE49-F238E27FC236}">
                <a16:creationId xmlns:a16="http://schemas.microsoft.com/office/drawing/2014/main" id="{60C23754-A56C-4773-CA89-71A4956994D6}"/>
              </a:ext>
            </a:extLst>
          </p:cNvPr>
          <p:cNvSpPr txBox="1"/>
          <p:nvPr/>
        </p:nvSpPr>
        <p:spPr>
          <a:xfrm>
            <a:off x="7759035" y="21309679"/>
            <a:ext cx="442878" cy="393954"/>
          </a:xfrm>
          <a:prstGeom prst="rect">
            <a:avLst/>
          </a:prstGeom>
          <a:solidFill>
            <a:schemeClr val="bg1"/>
          </a:solidFill>
          <a:ln>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lIns="27432" tIns="27432" rIns="27432" bIns="27432" rtlCol="0">
            <a:spAutoFit/>
          </a:bodyPr>
          <a:lstStyle/>
          <a:p>
            <a:pPr algn="ctr"/>
            <a:r>
              <a:rPr lang="en-US" sz="2200" b="1" dirty="0"/>
              <a:t>(a)</a:t>
            </a:r>
          </a:p>
        </p:txBody>
      </p:sp>
      <p:sp>
        <p:nvSpPr>
          <p:cNvPr id="61" name="TextBox 60">
            <a:extLst>
              <a:ext uri="{FF2B5EF4-FFF2-40B4-BE49-F238E27FC236}">
                <a16:creationId xmlns:a16="http://schemas.microsoft.com/office/drawing/2014/main" id="{4B0A2E1B-45EE-6ED5-7851-36A26885D305}"/>
              </a:ext>
            </a:extLst>
          </p:cNvPr>
          <p:cNvSpPr txBox="1"/>
          <p:nvPr/>
        </p:nvSpPr>
        <p:spPr>
          <a:xfrm>
            <a:off x="11654526" y="21122900"/>
            <a:ext cx="442878" cy="393954"/>
          </a:xfrm>
          <a:prstGeom prst="rect">
            <a:avLst/>
          </a:prstGeom>
          <a:solidFill>
            <a:schemeClr val="bg1"/>
          </a:solidFill>
          <a:ln>
            <a:solidFill>
              <a:schemeClr val="tx2">
                <a:lumMod val="75000"/>
              </a:schemeClr>
            </a:solidFill>
          </a:ln>
          <a:effectLst>
            <a:innerShdw blurRad="63500" dist="50800" dir="2700000">
              <a:prstClr val="black">
                <a:alpha val="50000"/>
              </a:prstClr>
            </a:innerShdw>
          </a:effectLst>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lIns="27432" tIns="27432" rIns="27432" bIns="27432" rtlCol="0">
            <a:spAutoFit/>
          </a:bodyPr>
          <a:lstStyle/>
          <a:p>
            <a:pPr algn="ctr"/>
            <a:r>
              <a:rPr lang="en-US" sz="2200" b="1" dirty="0"/>
              <a:t>(a)</a:t>
            </a:r>
          </a:p>
        </p:txBody>
      </p:sp>
      <p:sp>
        <p:nvSpPr>
          <p:cNvPr id="62" name="Rectangle 61">
            <a:extLst>
              <a:ext uri="{FF2B5EF4-FFF2-40B4-BE49-F238E27FC236}">
                <a16:creationId xmlns:a16="http://schemas.microsoft.com/office/drawing/2014/main" id="{82D3966C-1FF2-9D64-390A-65DFDBBF4282}"/>
              </a:ext>
            </a:extLst>
          </p:cNvPr>
          <p:cNvSpPr/>
          <p:nvPr/>
        </p:nvSpPr>
        <p:spPr>
          <a:xfrm>
            <a:off x="14630400" y="12513541"/>
            <a:ext cx="6858000" cy="1666576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2200" dirty="0">
                <a:solidFill>
                  <a:schemeClr val="tx1"/>
                </a:solidFill>
              </a:rPr>
              <a:t>To continue writing in this last column, just click on the text here and start typing, hitting a carriage return to get to the next line. </a:t>
            </a:r>
          </a:p>
          <a:p>
            <a:pPr algn="l"/>
            <a:endParaRPr lang="en-US" sz="2200" dirty="0">
              <a:solidFill>
                <a:schemeClr val="tx1"/>
              </a:solidFill>
            </a:endParaRPr>
          </a:p>
          <a:p>
            <a:pPr algn="l"/>
            <a:r>
              <a:rPr lang="en-US" sz="2200" dirty="0">
                <a:solidFill>
                  <a:schemeClr val="tx1"/>
                </a:solidFill>
              </a:rPr>
              <a:t>Again, move your section headings over as you need.</a:t>
            </a:r>
          </a:p>
          <a:p>
            <a:pPr algn="l"/>
            <a:endParaRPr lang="en-US" sz="2200" dirty="0">
              <a:solidFill>
                <a:schemeClr val="tx1"/>
              </a:solidFill>
            </a:endParaRPr>
          </a:p>
          <a:p>
            <a:pPr algn="l"/>
            <a:r>
              <a:rPr lang="en-US" sz="2200" dirty="0">
                <a:solidFill>
                  <a:schemeClr val="tx1"/>
                </a:solidFill>
              </a:rPr>
              <a:t>Don’t forget to acknowledge any funding sources!</a:t>
            </a: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l"/>
            <a:endParaRPr lang="en-US" sz="2200" dirty="0">
              <a:solidFill>
                <a:schemeClr val="tx1"/>
              </a:solidFill>
            </a:endParaRPr>
          </a:p>
          <a:p>
            <a:pPr algn="ctr"/>
            <a:r>
              <a:rPr lang="en-US" sz="3600" b="1" dirty="0">
                <a:solidFill>
                  <a:schemeClr val="tx1"/>
                </a:solidFill>
              </a:rPr>
              <a:t>NOTE: FINAL PRINT SIZE SHOULD BE 24” WIDE AND 36” TALL.</a:t>
            </a:r>
            <a:endParaRPr lang="en-US" sz="2200" b="1" dirty="0">
              <a:solidFill>
                <a:schemeClr val="tx1"/>
              </a:solidFill>
            </a:endParaRPr>
          </a:p>
        </p:txBody>
      </p:sp>
      <p:sp>
        <p:nvSpPr>
          <p:cNvPr id="14" name="TextBox 13">
            <a:extLst>
              <a:ext uri="{FF2B5EF4-FFF2-40B4-BE49-F238E27FC236}">
                <a16:creationId xmlns:a16="http://schemas.microsoft.com/office/drawing/2014/main" id="{E62DD693-3CEE-1079-0340-4185773A9808}"/>
              </a:ext>
            </a:extLst>
          </p:cNvPr>
          <p:cNvSpPr txBox="1"/>
          <p:nvPr/>
        </p:nvSpPr>
        <p:spPr>
          <a:xfrm>
            <a:off x="12269229" y="31925358"/>
            <a:ext cx="6552171" cy="461665"/>
          </a:xfrm>
          <a:prstGeom prst="rect">
            <a:avLst/>
          </a:prstGeom>
          <a:noFill/>
        </p:spPr>
        <p:txBody>
          <a:bodyPr wrap="square" rtlCol="0">
            <a:spAutoFit/>
          </a:bodyPr>
          <a:lstStyle/>
          <a:p>
            <a:r>
              <a:rPr lang="en-US" sz="2400" b="0" i="0" u="none" strike="noStrike" dirty="0">
                <a:solidFill>
                  <a:srgbClr val="1D2228"/>
                </a:solidFill>
                <a:effectLst/>
                <a:highlight>
                  <a:srgbClr val="FFFFFF"/>
                </a:highlight>
                <a:latin typeface="Helvetica Neue" panose="02000503000000020004" pitchFamily="2" charset="0"/>
              </a:rPr>
              <a:t>Student Poster Competition </a:t>
            </a:r>
            <a:r>
              <a:rPr lang="en-US" sz="2400" dirty="0"/>
              <a:t>Sponsored by</a:t>
            </a:r>
          </a:p>
        </p:txBody>
      </p:sp>
      <p:pic>
        <p:nvPicPr>
          <p:cNvPr id="21" name="Picture 20" descr="A blue text on a black background&#10;&#10;Description automatically generated">
            <a:extLst>
              <a:ext uri="{FF2B5EF4-FFF2-40B4-BE49-F238E27FC236}">
                <a16:creationId xmlns:a16="http://schemas.microsoft.com/office/drawing/2014/main" id="{0E222222-0924-860B-0667-6741A4975E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12223" y="31455328"/>
            <a:ext cx="3374096" cy="11582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70C0"/>
          </a:solidFill>
        </a:ln>
      </a:spPr>
      <a:bodyPr lIns="0" tIns="0" rIns="0" bIns="0"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0800">
          <a:solidFill>
            <a:srgbClr val="FF0000"/>
          </a:solidFill>
          <a:tailEnd type="triangle"/>
        </a:ln>
        <a:effectLst>
          <a:outerShdw blurRad="50800" dist="38100" dir="2700000" algn="tl" rotWithShape="0">
            <a:prstClr val="black">
              <a:alpha val="40000"/>
            </a:prstClr>
          </a:outerShdw>
        </a:effectLst>
        <a:scene3d>
          <a:camera prst="orthographicFront"/>
          <a:lightRig rig="threePt" dir="t"/>
        </a:scene3d>
        <a:sp3d>
          <a:bevelT/>
        </a:sp3d>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698</Words>
  <Application>Microsoft Macintosh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2023-05-31T16:39:34Z</dcterms:created>
  <dcterms:modified xsi:type="dcterms:W3CDTF">2024-04-12T15:06:27Z</dcterms:modified>
</cp:coreProperties>
</file>